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533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334000"/>
          </a:xfrm>
          <a:prstGeom prst="rect">
            <a:avLst/>
          </a:prstGeom>
          <a:solidFill>
            <a:srgbClr val="F8F5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209550"/>
            <a:ext cx="476250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800" b="1">
                <a:solidFill>
                  <a:srgbClr val="0F766E"/>
                </a:solidFill>
                <a:latin typeface="Microsoft YaHei"/>
              </a:rPr>
              <a:t>图1.1　研究技术路线图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571500"/>
            <a:ext cx="495300" cy="381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0" y="419100"/>
            <a:ext cx="3162300" cy="1714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r">
              <a:spcBef>
                <a:spcPts val="0"/>
              </a:spcBef>
              <a:spcAft>
                <a:spcPts val="100"/>
              </a:spcAft>
            </a:pPr>
            <a:r>
              <a:rPr sz="825" b="0">
                <a:solidFill>
                  <a:srgbClr val="8D8471"/>
                </a:solidFill>
                <a:latin typeface="Microsoft YaHei"/>
              </a:rPr>
              <a:t>来源：第一章第三节 · 四阶段八步骤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1066800"/>
            <a:ext cx="19050" cy="3543300"/>
          </a:xfrm>
          <a:prstGeom prst="rect">
            <a:avLst/>
          </a:prstGeom>
          <a:solidFill>
            <a:srgbClr val="D9D2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00050" y="933450"/>
            <a:ext cx="266700" cy="266700"/>
          </a:xfrm>
          <a:prstGeom prst="ellipse">
            <a:avLst/>
          </a:prstGeom>
          <a:solidFill>
            <a:srgbClr val="0F766E"/>
          </a:solidFill>
          <a:ln w="38100">
            <a:solidFill>
              <a:srgbClr val="F8F5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75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914400"/>
            <a:ext cx="38100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134E4A"/>
                </a:solidFill>
                <a:latin typeface="Microsoft YaHei"/>
              </a:rPr>
              <a:t>现状诊断</a:t>
            </a:r>
            <a:r>
              <a:rPr sz="1050" b="0">
                <a:solidFill>
                  <a:srgbClr val="8D8471"/>
                </a:solidFill>
                <a:latin typeface="Microsoft YaHei"/>
              </a:rPr>
              <a:t>　第1–3章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1143000"/>
            <a:ext cx="2857500" cy="495300"/>
          </a:xfrm>
          <a:prstGeom prst="round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步骤一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文献综述与理论框架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0">
                <a:solidFill>
                  <a:srgbClr val="44403A"/>
                </a:solidFill>
                <a:latin typeface="Microsoft YaHei"/>
              </a:rPr>
              <a:t>互联网医院 · 流程优化 · 数字化转型 · 缺口定位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29050" y="1276350"/>
            <a:ext cx="2286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975" b="1">
                <a:solidFill>
                  <a:srgbClr val="B45309"/>
                </a:solidFill>
                <a:latin typeface="Microsoft YaHei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95750" y="1143000"/>
            <a:ext cx="3143250" cy="495300"/>
          </a:xfrm>
          <a:prstGeom prst="round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步骤二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数据采集与现状分析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0F766E"/>
                </a:solidFill>
                <a:latin typeface="Microsoft YaHei"/>
              </a:rPr>
              <a:t>20余万条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事件日志 · 组织架构 · 流程断点识别</a:t>
            </a:r>
          </a:p>
        </p:txBody>
      </p:sp>
      <p:sp>
        <p:nvSpPr>
          <p:cNvPr id="12" name="Oval 11"/>
          <p:cNvSpPr/>
          <p:nvPr/>
        </p:nvSpPr>
        <p:spPr>
          <a:xfrm>
            <a:off x="400050" y="1981200"/>
            <a:ext cx="266700" cy="266700"/>
          </a:xfrm>
          <a:prstGeom prst="ellipse">
            <a:avLst/>
          </a:prstGeom>
          <a:solidFill>
            <a:srgbClr val="B45309"/>
          </a:solidFill>
          <a:ln w="38100">
            <a:solidFill>
              <a:srgbClr val="F8F5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75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1962150"/>
            <a:ext cx="47625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134E4A"/>
                </a:solidFill>
                <a:latin typeface="Microsoft YaHei"/>
              </a:rPr>
              <a:t>流程分析与方案设计</a:t>
            </a:r>
            <a:r>
              <a:rPr sz="1050" b="0">
                <a:solidFill>
                  <a:srgbClr val="8D8471"/>
                </a:solidFill>
                <a:latin typeface="Microsoft YaHei"/>
              </a:rPr>
              <a:t>　第4章 · 核心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190750"/>
            <a:ext cx="2381250" cy="495300"/>
          </a:xfrm>
          <a:prstGeom prst="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步骤三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流程发现与瓶颈定量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0">
                <a:solidFill>
                  <a:srgbClr val="44403A"/>
                </a:solidFill>
                <a:latin typeface="Microsoft YaHei"/>
              </a:rPr>
              <a:t>Inductive Miner · </a:t>
            </a:r>
            <a:r>
              <a:rPr sz="862" b="1">
                <a:solidFill>
                  <a:srgbClr val="0F766E"/>
                </a:solidFill>
                <a:latin typeface="Microsoft YaHei"/>
              </a:rPr>
              <a:t>12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类事件 · </a:t>
            </a:r>
            <a:r>
              <a:rPr sz="862" b="1">
                <a:solidFill>
                  <a:srgbClr val="0F766E"/>
                </a:solidFill>
                <a:latin typeface="Microsoft YaHei"/>
              </a:rPr>
              <a:t>6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大瓶颈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52800" y="2324100"/>
            <a:ext cx="2286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975" b="1">
                <a:solidFill>
                  <a:srgbClr val="B45309"/>
                </a:solidFill>
                <a:latin typeface="Microsoft YaHei"/>
              </a:rP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81400" y="2190750"/>
            <a:ext cx="2000250" cy="495300"/>
          </a:xfrm>
          <a:prstGeom prst="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步骤四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AHP 优先级评价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0F766E"/>
                </a:solidFill>
                <a:latin typeface="Microsoft YaHei"/>
              </a:rPr>
              <a:t>5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准则 · CR＜0.1 · </a:t>
            </a:r>
            <a:r>
              <a:rPr sz="862" b="1">
                <a:solidFill>
                  <a:srgbClr val="0F766E"/>
                </a:solidFill>
                <a:latin typeface="Microsoft YaHei"/>
              </a:rPr>
              <a:t>B1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 优先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38800" y="2324100"/>
            <a:ext cx="2286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975" b="1">
                <a:solidFill>
                  <a:srgbClr val="B45309"/>
                </a:solidFill>
                <a:latin typeface="Microsoft YaHei"/>
              </a:rPr>
              <a:t>→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2190750"/>
            <a:ext cx="2552700" cy="495300"/>
          </a:xfrm>
          <a:prstGeom prst="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步骤五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服务蓝图优化方案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0">
                <a:solidFill>
                  <a:srgbClr val="44403A"/>
                </a:solidFill>
                <a:latin typeface="Microsoft YaHei"/>
              </a:rPr>
              <a:t>8处断点 → 闭环/处方/协同/质控四举措</a:t>
            </a:r>
          </a:p>
        </p:txBody>
      </p:sp>
      <p:sp>
        <p:nvSpPr>
          <p:cNvPr id="19" name="Oval 18"/>
          <p:cNvSpPr/>
          <p:nvPr/>
        </p:nvSpPr>
        <p:spPr>
          <a:xfrm>
            <a:off x="400050" y="3028950"/>
            <a:ext cx="266700" cy="266700"/>
          </a:xfrm>
          <a:prstGeom prst="ellipse">
            <a:avLst/>
          </a:prstGeom>
          <a:solidFill>
            <a:srgbClr val="0F766E"/>
          </a:solidFill>
          <a:ln w="38100">
            <a:solidFill>
              <a:srgbClr val="F8F5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75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3009900"/>
            <a:ext cx="38100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134E4A"/>
                </a:solidFill>
                <a:latin typeface="Microsoft YaHei"/>
              </a:rPr>
              <a:t>效果验证</a:t>
            </a:r>
            <a:r>
              <a:rPr sz="1050" b="0">
                <a:solidFill>
                  <a:srgbClr val="8D8471"/>
                </a:solidFill>
                <a:latin typeface="Microsoft YaHei"/>
              </a:rPr>
              <a:t>　第4章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3238500"/>
            <a:ext cx="2286000" cy="495300"/>
          </a:xfrm>
          <a:prstGeom prst="round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步骤六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准实验 DID</a:t>
            </a:r>
          </a:p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0">
                <a:solidFill>
                  <a:srgbClr val="44403A"/>
                </a:solidFill>
                <a:latin typeface="Microsoft YaHei"/>
              </a:rPr>
              <a:t>医院A vs 医院B · 前后测各3个月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57550" y="3371850"/>
            <a:ext cx="2286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975" b="1">
                <a:solidFill>
                  <a:srgbClr val="B45309"/>
                </a:solidFill>
                <a:latin typeface="Microsoft YaHei"/>
              </a:rPr>
              <a:t>→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05200" y="3352800"/>
            <a:ext cx="5334000" cy="228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8D8471"/>
                </a:solidFill>
                <a:latin typeface="Microsoft YaHei"/>
              </a:rPr>
              <a:t>接诊等待</a:t>
            </a:r>
            <a:r>
              <a:rPr sz="900" b="1">
                <a:solidFill>
                  <a:srgbClr val="B45309"/>
                </a:solidFill>
                <a:latin typeface="Microsoft YaHei"/>
              </a:rPr>
              <a:t>↓32.5%</a:t>
            </a:r>
            <a:r>
              <a:rPr sz="900" b="0">
                <a:solidFill>
                  <a:srgbClr val="8D8471"/>
                </a:solidFill>
                <a:latin typeface="Microsoft YaHei"/>
              </a:rPr>
              <a:t>  检查周期</a:t>
            </a:r>
            <a:r>
              <a:rPr sz="900" b="1">
                <a:solidFill>
                  <a:srgbClr val="B45309"/>
                </a:solidFill>
                <a:latin typeface="Microsoft YaHei"/>
              </a:rPr>
              <a:t>↓29.1%</a:t>
            </a:r>
            <a:r>
              <a:rPr sz="900" b="0">
                <a:solidFill>
                  <a:srgbClr val="8D8471"/>
                </a:solidFill>
                <a:latin typeface="Microsoft YaHei"/>
              </a:rPr>
              <a:t>  满意度</a:t>
            </a:r>
            <a:r>
              <a:rPr sz="900" b="1">
                <a:solidFill>
                  <a:srgbClr val="B45309"/>
                </a:solidFill>
                <a:latin typeface="Microsoft YaHei"/>
              </a:rPr>
              <a:t>↑13.2%</a:t>
            </a:r>
            <a:r>
              <a:rPr sz="900" b="0">
                <a:solidFill>
                  <a:srgbClr val="8D8471"/>
                </a:solidFill>
                <a:latin typeface="Microsoft YaHei"/>
              </a:rPr>
              <a:t>  返工率</a:t>
            </a:r>
            <a:r>
              <a:rPr sz="900" b="1">
                <a:solidFill>
                  <a:srgbClr val="B45309"/>
                </a:solidFill>
                <a:latin typeface="Microsoft YaHei"/>
              </a:rPr>
              <a:t>↓2.3pp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" y="3810000"/>
            <a:ext cx="4095750" cy="304800"/>
          </a:xfrm>
          <a:prstGeom prst="round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步骤七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优化效果综合评估：流程效率 · 患者体验 · 效果讨论</a:t>
            </a:r>
          </a:p>
        </p:txBody>
      </p:sp>
      <p:sp>
        <p:nvSpPr>
          <p:cNvPr id="25" name="Oval 24"/>
          <p:cNvSpPr/>
          <p:nvPr/>
        </p:nvSpPr>
        <p:spPr>
          <a:xfrm>
            <a:off x="400050" y="4400550"/>
            <a:ext cx="266700" cy="266700"/>
          </a:xfrm>
          <a:prstGeom prst="ellipse">
            <a:avLst/>
          </a:prstGeom>
          <a:solidFill>
            <a:srgbClr val="B45309"/>
          </a:solidFill>
          <a:ln w="38100">
            <a:solidFill>
              <a:srgbClr val="F8F5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75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4381500"/>
            <a:ext cx="2857500" cy="190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134E4A"/>
                </a:solidFill>
                <a:latin typeface="Microsoft YaHei"/>
              </a:rPr>
              <a:t>结论</a:t>
            </a:r>
            <a:r>
              <a:rPr sz="1050" b="0">
                <a:solidFill>
                  <a:srgbClr val="8D8471"/>
                </a:solidFill>
                <a:latin typeface="Microsoft YaHei"/>
              </a:rPr>
              <a:t>　第5章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" y="4610100"/>
            <a:ext cx="4572000" cy="304800"/>
          </a:xfrm>
          <a:prstGeom prst="roundRect">
            <a:avLst/>
          </a:prstGeom>
          <a:solidFill>
            <a:srgbClr val="FFFDF8"/>
          </a:solidFill>
          <a:ln w="15240">
            <a:solidFill>
              <a:srgbClr val="D9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l">
              <a:spcBef>
                <a:spcPts val="0"/>
              </a:spcBef>
              <a:spcAft>
                <a:spcPts val="100"/>
              </a:spcAft>
            </a:pPr>
            <a:r>
              <a:rPr sz="862" b="1">
                <a:solidFill>
                  <a:srgbClr val="B45309"/>
                </a:solidFill>
                <a:latin typeface="Microsoft YaHei"/>
              </a:rPr>
              <a:t>步骤八</a:t>
            </a:r>
            <a:r>
              <a:rPr sz="862" b="0">
                <a:solidFill>
                  <a:srgbClr val="44403A"/>
                </a:solidFill>
                <a:latin typeface="Microsoft YaHei"/>
              </a:rPr>
              <a:t>　研究结论与展望：理论贡献 · 管理启示 · 研究局限 · 未来展望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1500" y="5048250"/>
            <a:ext cx="8001000" cy="152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6200" rIns="76200" tIns="28575" bIns="28575"/>
          <a:lstStyle/>
          <a:p>
            <a:pPr algn="ctr">
              <a:spcBef>
                <a:spcPts val="0"/>
              </a:spcBef>
              <a:spcAft>
                <a:spcPts val="100"/>
              </a:spcAft>
            </a:pPr>
            <a:r>
              <a:rPr sz="787" b="0">
                <a:solidFill>
                  <a:srgbClr val="A49B87"/>
                </a:solidFill>
                <a:latin typeface="Microsoft YaHei"/>
              </a:rPr>
              <a:t>注：第4章为核心章节（步骤三至七），全流程形成「诊断 → 排序 → 设计 → 验证」PDCA 闭环。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